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6"/>
  </p:notesMasterIdLst>
  <p:sldIdLst>
    <p:sldId id="256" r:id="rId2"/>
    <p:sldId id="257" r:id="rId3"/>
    <p:sldId id="288" r:id="rId4"/>
    <p:sldId id="259" r:id="rId5"/>
    <p:sldId id="306" r:id="rId6"/>
    <p:sldId id="317" r:id="rId7"/>
    <p:sldId id="314" r:id="rId8"/>
    <p:sldId id="304" r:id="rId9"/>
    <p:sldId id="289" r:id="rId10"/>
    <p:sldId id="315" r:id="rId11"/>
    <p:sldId id="316" r:id="rId12"/>
    <p:sldId id="312" r:id="rId13"/>
    <p:sldId id="295" r:id="rId14"/>
    <p:sldId id="313" r:id="rId15"/>
  </p:sldIdLst>
  <p:sldSz cx="6858000" cy="5143500"/>
  <p:notesSz cx="6858000" cy="9144000"/>
  <p:embeddedFontLst>
    <p:embeddedFont>
      <p:font typeface="Arv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 Condensed" panose="020B0604020202020204" charset="0"/>
      <p:regular r:id="rId25"/>
      <p:bold r:id="rId26"/>
      <p:italic r:id="rId27"/>
      <p:boldItalic r:id="rId28"/>
    </p:embeddedFont>
    <p:embeddedFont>
      <p:font typeface="Roboto Condensed Light" panose="020B060402020202020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F5B"/>
    <a:srgbClr val="004800"/>
    <a:srgbClr val="3F1C72"/>
    <a:srgbClr val="214869"/>
    <a:srgbClr val="273F81"/>
    <a:srgbClr val="483BA7"/>
    <a:srgbClr val="344462"/>
    <a:srgbClr val="28465E"/>
    <a:srgbClr val="3F5378"/>
    <a:srgbClr val="295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325379-C79B-4FF9-93C0-055A4548BE4B}">
  <a:tblStyle styleId="{37325379-C79B-4FF9-93C0-055A4548BE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901" y="11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9313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99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89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62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148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85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12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5658362" y="657775"/>
            <a:ext cx="974475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6496049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1" y="1090763"/>
            <a:ext cx="6635627" cy="2961975"/>
            <a:chOff x="-8178042" y="-4493254"/>
            <a:chExt cx="19483598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2757927" y="4278349"/>
            <a:ext cx="4110622" cy="432996"/>
            <a:chOff x="5582265" y="4646738"/>
            <a:chExt cx="5480829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514350" y="1090750"/>
            <a:ext cx="4025925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4272911" y="2635519"/>
            <a:ext cx="6669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6496049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2924826"/>
            <a:ext cx="4941815" cy="2027268"/>
            <a:chOff x="-9894852" y="-4493254"/>
            <a:chExt cx="21200407" cy="6522740"/>
          </a:xfrm>
        </p:grpSpPr>
        <p:sp>
          <p:nvSpPr>
            <p:cNvPr id="29" name="Shape 2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5210131" y="4472724"/>
            <a:ext cx="1652123" cy="670795"/>
            <a:chOff x="5575242" y="4472723"/>
            <a:chExt cx="2202830" cy="670795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347644" y="2871148"/>
            <a:ext cx="3070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347644" y="3975449"/>
            <a:ext cx="3070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1pPr>
            <a:lvl2pPr lvl="1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2pPr>
            <a:lvl3pPr lvl="2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3pPr>
            <a:lvl4pPr lvl="3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4pPr>
            <a:lvl5pPr lvl="4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5pPr>
            <a:lvl6pPr lvl="5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6pPr>
            <a:lvl7pPr lvl="6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7pPr>
            <a:lvl8pPr lvl="7" rtl="0">
              <a:spcBef>
                <a:spcPts val="75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8pPr>
            <a:lvl9pPr lvl="8" rtl="0">
              <a:spcBef>
                <a:spcPts val="750"/>
              </a:spcBef>
              <a:spcAft>
                <a:spcPts val="750"/>
              </a:spcAft>
              <a:buClr>
                <a:srgbClr val="FF9800"/>
              </a:buClr>
              <a:buSzPts val="2000"/>
              <a:buNone/>
              <a:defRPr sz="15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5713500" y="4636500"/>
            <a:ext cx="111555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1"/>
            <a:ext cx="5304323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5210131" y="4472724"/>
            <a:ext cx="1652123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10706" y="392575"/>
            <a:ext cx="41193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10706" y="1327350"/>
            <a:ext cx="459945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42900" lvl="0" indent="-285750">
              <a:spcBef>
                <a:spcPts val="450"/>
              </a:spcBef>
              <a:spcAft>
                <a:spcPts val="0"/>
              </a:spcAft>
              <a:buSzPts val="2400"/>
              <a:buChar char="▰"/>
              <a:defRPr/>
            </a:lvl1pPr>
            <a:lvl2pPr marL="685800" lvl="1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2pPr>
            <a:lvl3pPr marL="1028700" lvl="2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3pPr>
            <a:lvl4pPr marL="1371600" lvl="3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4pPr>
            <a:lvl5pPr marL="1714500" lvl="4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5pPr>
            <a:lvl6pPr marL="2057400" lvl="5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6pPr>
            <a:lvl7pPr marL="2400300" lvl="6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7pPr>
            <a:lvl8pPr marL="2743200" lvl="7" indent="-285750">
              <a:spcBef>
                <a:spcPts val="750"/>
              </a:spcBef>
              <a:spcAft>
                <a:spcPts val="0"/>
              </a:spcAft>
              <a:buSzPts val="2400"/>
              <a:buChar char="▻"/>
              <a:defRPr/>
            </a:lvl8pPr>
            <a:lvl9pPr marL="3086100" lvl="8" indent="-285750">
              <a:spcBef>
                <a:spcPts val="750"/>
              </a:spcBef>
              <a:spcAft>
                <a:spcPts val="75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5713500" y="4636500"/>
            <a:ext cx="111555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1"/>
            <a:ext cx="5304323" cy="1327315"/>
            <a:chOff x="-4" y="40"/>
            <a:chExt cx="7072430" cy="1327315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5210131" y="4472724"/>
            <a:ext cx="1652123" cy="670795"/>
            <a:chOff x="5575242" y="4472723"/>
            <a:chExt cx="2202830" cy="670795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10706" y="392575"/>
            <a:ext cx="39438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10706" y="1537988"/>
            <a:ext cx="2533725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66700">
              <a:spcBef>
                <a:spcPts val="450"/>
              </a:spcBef>
              <a:spcAft>
                <a:spcPts val="0"/>
              </a:spcAft>
              <a:buSzPts val="2000"/>
              <a:buChar char="▰"/>
              <a:defRPr sz="1500"/>
            </a:lvl1pPr>
            <a:lvl2pPr marL="685800" lvl="1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2pPr>
            <a:lvl3pPr marL="1028700" lvl="2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3pPr>
            <a:lvl4pPr marL="1371600" lvl="3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4pPr>
            <a:lvl5pPr marL="1714500" lvl="4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5pPr>
            <a:lvl6pPr marL="2057400" lvl="5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6pPr>
            <a:lvl7pPr marL="2400300" lvl="6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7pPr>
            <a:lvl8pPr marL="2743200" lvl="7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8pPr>
            <a:lvl9pPr marL="3086100" lvl="8" indent="-266700">
              <a:spcBef>
                <a:spcPts val="750"/>
              </a:spcBef>
              <a:spcAft>
                <a:spcPts val="750"/>
              </a:spcAft>
              <a:buSzPts val="2000"/>
              <a:buChar char="▻"/>
              <a:defRPr sz="15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3297092" y="1537988"/>
            <a:ext cx="2533725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66700">
              <a:spcBef>
                <a:spcPts val="450"/>
              </a:spcBef>
              <a:spcAft>
                <a:spcPts val="0"/>
              </a:spcAft>
              <a:buSzPts val="2000"/>
              <a:buChar char="▰"/>
              <a:defRPr sz="1500"/>
            </a:lvl1pPr>
            <a:lvl2pPr marL="685800" lvl="1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2pPr>
            <a:lvl3pPr marL="1028700" lvl="2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3pPr>
            <a:lvl4pPr marL="1371600" lvl="3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4pPr>
            <a:lvl5pPr marL="1714500" lvl="4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5pPr>
            <a:lvl6pPr marL="2057400" lvl="5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6pPr>
            <a:lvl7pPr marL="2400300" lvl="6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7pPr>
            <a:lvl8pPr marL="2743200" lvl="7" indent="-266700">
              <a:spcBef>
                <a:spcPts val="750"/>
              </a:spcBef>
              <a:spcAft>
                <a:spcPts val="0"/>
              </a:spcAft>
              <a:buSzPts val="2000"/>
              <a:buChar char="▻"/>
              <a:defRPr sz="1500"/>
            </a:lvl8pPr>
            <a:lvl9pPr marL="3086100" lvl="8" indent="-266700">
              <a:spcBef>
                <a:spcPts val="750"/>
              </a:spcBef>
              <a:spcAft>
                <a:spcPts val="750"/>
              </a:spcAft>
              <a:buSzPts val="2000"/>
              <a:buChar char="▻"/>
              <a:defRPr sz="15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5713500" y="4636500"/>
            <a:ext cx="111555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5713500" y="4636500"/>
            <a:ext cx="111555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5210131" y="4472724"/>
            <a:ext cx="1652123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6" y="-1"/>
            <a:ext cx="1652123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808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10706" y="392575"/>
            <a:ext cx="39438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10706" y="1327350"/>
            <a:ext cx="459945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713500" y="4636500"/>
            <a:ext cx="111555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514350" y="1461000"/>
            <a:ext cx="4555191" cy="22214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УЧЕНЫЙ СОВЕТ ИЯИ РАН</a:t>
            </a:r>
            <a:b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</a:t>
            </a:r>
            <a:r>
              <a:rPr lang="ru-RU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г.Москва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2019г.</a:t>
            </a:r>
            <a:endParaRPr lang="ru-RU" sz="21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7D623E-F2E6-4E88-B113-10D6F0C63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" b="341"/>
          <a:stretch/>
        </p:blipFill>
        <p:spPr>
          <a:xfrm>
            <a:off x="801289" y="2352649"/>
            <a:ext cx="593274" cy="589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07E848-3FA6-4F0F-8D52-9F37C4FC3F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D98025-FDF3-4D8D-874C-CBF5FD76C768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35B4B73-B566-436C-901B-BD677AFD36C2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55AD876-87A7-4DE1-B817-A1D1B06A0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4B524-CB5A-4719-9546-D3DCF3291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1" b="2404"/>
          <a:stretch/>
        </p:blipFill>
        <p:spPr>
          <a:xfrm rot="-60000">
            <a:off x="359824" y="840049"/>
            <a:ext cx="3161953" cy="408477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0B024B-38A4-4E7C-AE24-B4CB597C81CD}"/>
              </a:ext>
            </a:extLst>
          </p:cNvPr>
          <p:cNvSpPr/>
          <p:nvPr/>
        </p:nvSpPr>
        <p:spPr>
          <a:xfrm>
            <a:off x="427597" y="795988"/>
            <a:ext cx="3058964" cy="415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87BA8-F0DD-4BD5-B3F3-B52CB051B859}"/>
              </a:ext>
            </a:extLst>
          </p:cNvPr>
          <p:cNvSpPr txBox="1"/>
          <p:nvPr/>
        </p:nvSpPr>
        <p:spPr>
          <a:xfrm>
            <a:off x="2907827" y="178755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3E5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Выборы в РАН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4CCAE8-E520-4353-BA16-DA7D8A2DA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5" r="2912" b="4825"/>
          <a:stretch/>
        </p:blipFill>
        <p:spPr>
          <a:xfrm rot="-60000">
            <a:off x="3712529" y="861768"/>
            <a:ext cx="2957768" cy="38145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1FAAA2-94A4-4329-ACA2-4B1ED93DFA53}"/>
              </a:ext>
            </a:extLst>
          </p:cNvPr>
          <p:cNvSpPr/>
          <p:nvPr/>
        </p:nvSpPr>
        <p:spPr>
          <a:xfrm>
            <a:off x="3703601" y="770468"/>
            <a:ext cx="2999758" cy="3912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40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71711F-A901-4279-BFD7-1808049509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A5BA70-99E7-4E9B-990F-0C8D7D25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22" y="271814"/>
            <a:ext cx="3579352" cy="4760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DDED8C-2596-4A6F-90E4-C2B2B8D479CA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E8E2E41-4A48-41B0-AE08-8587A5D9A799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FC1D8D3-BB2B-4D01-BE38-E1BA7F37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A854EE-7849-4703-A387-5EA3BF1BA9CB}"/>
              </a:ext>
            </a:extLst>
          </p:cNvPr>
          <p:cNvSpPr txBox="1"/>
          <p:nvPr/>
        </p:nvSpPr>
        <p:spPr>
          <a:xfrm>
            <a:off x="5279178" y="2313344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3E5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Выборы в РАН</a:t>
            </a:r>
          </a:p>
        </p:txBody>
      </p:sp>
    </p:spTree>
    <p:extLst>
      <p:ext uri="{BB962C8B-B14F-4D97-AF65-F5344CB8AC3E}">
        <p14:creationId xmlns:p14="http://schemas.microsoft.com/office/powerpoint/2010/main" val="178890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7C65A0-CC2D-4B71-9873-2B7201C3962A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58769D4-81D4-495F-98DD-372CEAC16AE9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E602310-7664-44D6-B095-807DB51B9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7A07C56-24D3-4F7B-8C67-507EF389F98F}"/>
              </a:ext>
            </a:extLst>
          </p:cNvPr>
          <p:cNvGrpSpPr/>
          <p:nvPr/>
        </p:nvGrpSpPr>
        <p:grpSpPr>
          <a:xfrm>
            <a:off x="206773" y="834339"/>
            <a:ext cx="3369560" cy="2246769"/>
            <a:chOff x="206773" y="834339"/>
            <a:chExt cx="3369560" cy="22467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FE6B427-6047-4118-B720-FDF7EF97A15F}"/>
                </a:ext>
              </a:extLst>
            </p:cNvPr>
            <p:cNvSpPr/>
            <p:nvPr/>
          </p:nvSpPr>
          <p:spPr>
            <a:xfrm>
              <a:off x="206773" y="834339"/>
              <a:ext cx="3305354" cy="2075116"/>
            </a:xfrm>
            <a:prstGeom prst="rect">
              <a:avLst/>
            </a:prstGeom>
            <a:solidFill>
              <a:srgbClr val="273F8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C2EDEB-F664-4AD5-A37F-2A65BAE6802C}"/>
                </a:ext>
              </a:extLst>
            </p:cNvPr>
            <p:cNvSpPr txBox="1"/>
            <p:nvPr/>
          </p:nvSpPr>
          <p:spPr>
            <a:xfrm>
              <a:off x="206773" y="834339"/>
              <a:ext cx="3369560" cy="22467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Кандидаты в действительные члены РАН по специальности «Ядерная физика»:</a:t>
              </a:r>
            </a:p>
            <a:p>
              <a:endParaRPr lang="ru-RU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endParaRP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</a:t>
              </a:r>
              <a:r>
                <a:rPr lang="ru-RU" b="1" dirty="0" err="1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Гаврин</a:t>
              </a:r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 В.Н.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Горбунов Д.С.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</a:t>
              </a:r>
              <a:r>
                <a:rPr lang="ru-RU" b="1" dirty="0" err="1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Домогацкий</a:t>
              </a:r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 Г.В.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Кравчук Л.В.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Ряжская О.Г.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Троицкий С.В.</a:t>
              </a:r>
            </a:p>
            <a:p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CB255C8-CE21-4998-BE52-5B4DFA14DDE7}"/>
              </a:ext>
            </a:extLst>
          </p:cNvPr>
          <p:cNvSpPr txBox="1"/>
          <p:nvPr/>
        </p:nvSpPr>
        <p:spPr>
          <a:xfrm>
            <a:off x="3616113" y="841266"/>
            <a:ext cx="3054853" cy="3539430"/>
          </a:xfrm>
          <a:prstGeom prst="rect">
            <a:avLst/>
          </a:prstGeom>
          <a:solidFill>
            <a:srgbClr val="2F3F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Кандидаты в чл.-корр. РАН по специальности «Ядерная физика»: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Безруков Л.Б 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Джилкибаев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 Ж.М.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Катаев А.Л.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Красников Н.В.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Куденко Ю.Г.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Кузьминов В.В.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Курепин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 А.Б.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Либанов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 М.В.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Недорезов В.Г.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Парамонов В.В.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Петков В.Б.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Рубцов Г.И.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</a:rPr>
              <a:t>- Фещенко А.В.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E32316E-66FB-43EE-9247-F64A732B1482}"/>
              </a:ext>
            </a:extLst>
          </p:cNvPr>
          <p:cNvGrpSpPr/>
          <p:nvPr/>
        </p:nvGrpSpPr>
        <p:grpSpPr>
          <a:xfrm>
            <a:off x="206773" y="3081108"/>
            <a:ext cx="3464756" cy="1429287"/>
            <a:chOff x="198107" y="3081108"/>
            <a:chExt cx="3464756" cy="1429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F3C0AC6-E77A-455B-BA36-E610ADD59AF8}"/>
                </a:ext>
              </a:extLst>
            </p:cNvPr>
            <p:cNvSpPr/>
            <p:nvPr/>
          </p:nvSpPr>
          <p:spPr>
            <a:xfrm>
              <a:off x="198107" y="3081108"/>
              <a:ext cx="3320947" cy="1310783"/>
            </a:xfrm>
            <a:prstGeom prst="rect">
              <a:avLst/>
            </a:prstGeom>
            <a:solidFill>
              <a:srgbClr val="214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65A1B8-4498-477E-8D43-A3AE650DCD77}"/>
                </a:ext>
              </a:extLst>
            </p:cNvPr>
            <p:cNvSpPr txBox="1"/>
            <p:nvPr/>
          </p:nvSpPr>
          <p:spPr>
            <a:xfrm>
              <a:off x="206773" y="3125400"/>
              <a:ext cx="3456090" cy="13849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Кандидаты в чл.-корр. РАН по специальности «Медицинская физика»: </a:t>
              </a:r>
            </a:p>
            <a:p>
              <a:endParaRPr lang="ru-RU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endParaRP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Акулиничев С.В.</a:t>
              </a:r>
            </a:p>
            <a:p>
              <a:pPr lvl="0"/>
              <a:r>
                <a:rPr lang="ru-RU" b="1" dirty="0">
                  <a:solidFill>
                    <a:schemeClr val="bg1"/>
                  </a:solidFill>
                  <a:latin typeface="Roboto Condensed Light" panose="020B0604020202020204" charset="0"/>
                  <a:ea typeface="Roboto Condensed Light" panose="020B0604020202020204" charset="0"/>
                </a:rPr>
                <a:t>- Жуйков Б.Л. </a:t>
              </a:r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6816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-276682" y="2776410"/>
            <a:ext cx="4419194" cy="1462253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>
              <a:spcAft>
                <a:spcPts val="750"/>
              </a:spcAft>
              <a:buClr>
                <a:srgbClr val="FF9800"/>
              </a:buClr>
              <a:buSzPts val="2000"/>
            </a:pPr>
            <a:r>
              <a:rPr lang="ru-RU" sz="2400" b="0" dirty="0"/>
              <a:t>  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ru-RU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"Старт эксперимента </a:t>
            </a:r>
            <a:br>
              <a:rPr lang="ru-RU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LHAASO" </a:t>
            </a:r>
            <a:endParaRPr lang="ru-RU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Roboto Condensed Light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5713500" y="4120313"/>
            <a:ext cx="1115550" cy="236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5" name="Shape 224">
            <a:extLst>
              <a:ext uri="{FF2B5EF4-FFF2-40B4-BE49-F238E27FC236}">
                <a16:creationId xmlns:a16="http://schemas.microsoft.com/office/drawing/2014/main" id="{30CB6B9C-FAC3-4D7A-8B32-C20BA2A7F94F}"/>
              </a:ext>
            </a:extLst>
          </p:cNvPr>
          <p:cNvSpPr txBox="1"/>
          <p:nvPr/>
        </p:nvSpPr>
        <p:spPr>
          <a:xfrm>
            <a:off x="368428" y="663722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ru-RU" sz="9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225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Shape 222">
            <a:extLst>
              <a:ext uri="{FF2B5EF4-FFF2-40B4-BE49-F238E27FC236}">
                <a16:creationId xmlns:a16="http://schemas.microsoft.com/office/drawing/2014/main" id="{86A47E9C-EEFB-4D53-83CC-ED01F39E2D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2195" y="4120313"/>
            <a:ext cx="1924866" cy="4126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Aft>
                <a:spcPts val="750"/>
              </a:spcAft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Ю.В.Стенькин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138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7F3AD2-CBF0-4A7B-8EFE-425391BCB2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5" name="Shape 224">
            <a:extLst>
              <a:ext uri="{FF2B5EF4-FFF2-40B4-BE49-F238E27FC236}">
                <a16:creationId xmlns:a16="http://schemas.microsoft.com/office/drawing/2014/main" id="{149F2944-9B3C-4030-A5A6-4C0D69C47B52}"/>
              </a:ext>
            </a:extLst>
          </p:cNvPr>
          <p:cNvSpPr txBox="1"/>
          <p:nvPr/>
        </p:nvSpPr>
        <p:spPr>
          <a:xfrm>
            <a:off x="368428" y="663722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ru-RU" sz="9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225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AE5645-1AC3-4280-9F14-4D0AF45C78AF}"/>
              </a:ext>
            </a:extLst>
          </p:cNvPr>
          <p:cNvSpPr/>
          <p:nvPr/>
        </p:nvSpPr>
        <p:spPr>
          <a:xfrm>
            <a:off x="540854" y="3623208"/>
            <a:ext cx="1747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  <a:ea typeface="Roboto Condensed"/>
                <a:sym typeface="Roboto Condensed"/>
              </a:rPr>
              <a:t>РАЗНОЕ</a:t>
            </a:r>
          </a:p>
        </p:txBody>
      </p:sp>
    </p:spTree>
    <p:extLst>
      <p:ext uri="{BB962C8B-B14F-4D97-AF65-F5344CB8AC3E}">
        <p14:creationId xmlns:p14="http://schemas.microsoft.com/office/powerpoint/2010/main" val="208312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10707" y="424397"/>
            <a:ext cx="3943800" cy="57465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ПОВЕСТКА ЗАСЕДАНИЯ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5742450" y="4685092"/>
            <a:ext cx="1115550" cy="236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35680" y="1471222"/>
            <a:ext cx="6110593" cy="303150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cs typeface="Arial"/>
                <a:sym typeface="Arial"/>
              </a:rPr>
              <a:t>1. </a:t>
            </a:r>
            <a:r>
              <a:rPr lang="ru-RU" sz="1800" b="1" dirty="0"/>
              <a:t>О текущей ситуации в РАН, Министерстве науки и высшего образования РФ , </a:t>
            </a:r>
            <a:r>
              <a:rPr lang="ru-RU" sz="1800" b="1" dirty="0">
                <a:cs typeface="Arial"/>
                <a:sym typeface="Arial"/>
              </a:rPr>
              <a:t>актуальных задачах Института. 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solidFill>
                  <a:srgbClr val="D07C00"/>
                </a:solidFill>
                <a:cs typeface="Arial"/>
                <a:sym typeface="Arial"/>
              </a:rPr>
              <a:t> (Л.В.Кравчук, 30 мин)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endParaRPr lang="ru-RU" sz="1000" b="1" dirty="0"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cs typeface="Arial"/>
                <a:sym typeface="Arial"/>
              </a:rPr>
              <a:t>2. </a:t>
            </a:r>
            <a:r>
              <a:rPr lang="ru-RU" sz="1800" b="1" dirty="0"/>
              <a:t>Выдвижение кандидатов на выборы в РАН 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solidFill>
                  <a:srgbClr val="D07C00"/>
                </a:solidFill>
                <a:cs typeface="Arial"/>
              </a:rPr>
              <a:t>(В.А. Рубаков, 30 мин)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solidFill>
                  <a:srgbClr val="C00000"/>
                </a:solidFill>
                <a:cs typeface="Arial"/>
                <a:sym typeface="Arial"/>
              </a:rPr>
              <a:t> </a:t>
            </a:r>
            <a:endParaRPr lang="ru-RU" sz="1000" b="1" dirty="0">
              <a:solidFill>
                <a:srgbClr val="C00000"/>
              </a:solidFill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cs typeface="Arial"/>
                <a:sym typeface="Arial"/>
              </a:rPr>
              <a:t>3. </a:t>
            </a:r>
            <a:r>
              <a:rPr lang="ru-RU" sz="1800" b="1" dirty="0">
                <a:cs typeface="Arial"/>
              </a:rPr>
              <a:t>"Старт эксперимента LHAASO".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solidFill>
                  <a:srgbClr val="D07C00"/>
                </a:solidFill>
                <a:cs typeface="Arial"/>
              </a:rPr>
              <a:t>(Ю.В. Стенькин, 10 мин)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endParaRPr lang="ru-RU" sz="1000" b="1" dirty="0"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350"/>
              <a:buNone/>
            </a:pPr>
            <a:r>
              <a:rPr lang="ru-RU" sz="1800" b="1" dirty="0">
                <a:cs typeface="Arial"/>
                <a:sym typeface="Arial"/>
              </a:rPr>
              <a:t>4. Разное (10 мин)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ru-RU" sz="900" b="1" dirty="0">
              <a:solidFill>
                <a:srgbClr val="FF9800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900" dirty="0"/>
          </a:p>
          <a:p>
            <a:pPr marL="0" indent="0">
              <a:spcAft>
                <a:spcPts val="750"/>
              </a:spcAft>
              <a:buNone/>
            </a:pPr>
            <a:endParaRPr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A459139-8E05-40B4-93B1-7061268E3E63}"/>
              </a:ext>
            </a:extLst>
          </p:cNvPr>
          <p:cNvGrpSpPr/>
          <p:nvPr/>
        </p:nvGrpSpPr>
        <p:grpSpPr>
          <a:xfrm>
            <a:off x="110097" y="57634"/>
            <a:ext cx="4748597" cy="261610"/>
            <a:chOff x="110097" y="57634"/>
            <a:chExt cx="4748597" cy="26161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0070BC9-AB90-490A-9E43-964D2797963C}"/>
                </a:ext>
              </a:extLst>
            </p:cNvPr>
            <p:cNvSpPr/>
            <p:nvPr/>
          </p:nvSpPr>
          <p:spPr>
            <a:xfrm>
              <a:off x="330523" y="57634"/>
              <a:ext cx="45281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ИНСТИТУТ ЯДЕРНЫХ ИССЛЕДОВАНИЙ РОССИЙСКОЙ АКАДЕМИИ НАУК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2C58CEB-B60A-4A01-B69D-ECF80190A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10097" y="69174"/>
              <a:ext cx="251786" cy="250070"/>
            </a:xfrm>
            <a:prstGeom prst="ellipse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236" y="332267"/>
            <a:ext cx="5015753" cy="817457"/>
          </a:xfrm>
        </p:spPr>
        <p:txBody>
          <a:bodyPr/>
          <a:lstStyle/>
          <a:p>
            <a:pPr algn="ctr"/>
            <a:r>
              <a:rPr lang="ru-RU" sz="12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присуждении медалей Российской академии наук с премиями для молодых ученых </a:t>
            </a:r>
            <a:r>
              <a:rPr lang="ru-RU" sz="12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r>
              <a:rPr lang="ru-RU" sz="12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итогам конкурса 2018 года</a:t>
            </a:r>
            <a:endParaRPr lang="ru-RU" sz="13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34DEDF9-74BE-4A47-A130-122FEE2677AF}"/>
              </a:ext>
            </a:extLst>
          </p:cNvPr>
          <p:cNvGrpSpPr/>
          <p:nvPr/>
        </p:nvGrpSpPr>
        <p:grpSpPr>
          <a:xfrm>
            <a:off x="1920261" y="1432897"/>
            <a:ext cx="4876798" cy="3109173"/>
            <a:chOff x="2064686" y="1413163"/>
            <a:chExt cx="4793314" cy="310917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F79AAB3-D391-4C6F-BBE0-92386AFE42E2}"/>
                </a:ext>
              </a:extLst>
            </p:cNvPr>
            <p:cNvSpPr/>
            <p:nvPr/>
          </p:nvSpPr>
          <p:spPr>
            <a:xfrm>
              <a:off x="2064686" y="1413163"/>
              <a:ext cx="4623093" cy="2971801"/>
            </a:xfrm>
            <a:prstGeom prst="rect">
              <a:avLst/>
            </a:prstGeom>
            <a:solidFill>
              <a:srgbClr val="28465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085109" y="1444570"/>
              <a:ext cx="4772891" cy="30777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Поздравляем </a:t>
              </a:r>
              <a:r>
                <a:rPr lang="ru-RU" sz="1600" b="1" dirty="0">
                  <a:solidFill>
                    <a:srgbClr val="FF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коллектив молодых ученых </a:t>
              </a:r>
              <a:r>
                <a:rPr lang="ru-RU" sz="1600" b="1" dirty="0">
                  <a:solidFill>
                    <a:srgbClr val="FF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:</a:t>
              </a:r>
            </a:p>
            <a:p>
              <a:r>
                <a:rPr lang="ru-RU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Миронова Сергея Андреевича</a:t>
              </a:r>
              <a:r>
                <a:rPr lang="ru-RU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 -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м.н.с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. Отдела теоретической физики ИЯИ РАН</a:t>
              </a:r>
            </a:p>
            <a:p>
              <a:r>
                <a:rPr lang="ru-RU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Волкову Викторию Евгеньевну -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м.н.с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. Лаборатории обработки больших данных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 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в физике частиц и астрофизики ИЯИ РАН</a:t>
              </a:r>
            </a:p>
            <a:p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С присуждением медалей Российской академии наук с премией для молодых ученых России за цикл работ: </a:t>
              </a:r>
              <a:b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</a:br>
              <a:r>
                <a:rPr lang="ru-RU" sz="15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</a:rPr>
                <a:t>«Теории поля со старшими производными и ранняя Вселенная»"</a:t>
              </a:r>
              <a:r>
                <a:rPr lang="ru-RU" sz="15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 </a:t>
              </a:r>
              <a:r>
                <a:rPr lang="ru-RU" sz="1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 </a:t>
              </a:r>
            </a:p>
            <a:p>
              <a:r>
                <a:rPr lang="ru-RU" sz="1500" b="1" dirty="0">
                  <a:solidFill>
                    <a:srgbClr val="FF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/>
                  <a:ea typeface="Roboto Condensed Light"/>
                  <a:cs typeface="Roboto Condensed Light"/>
                </a:rPr>
                <a:t>Желаем здоровья и дальнейших успехов в проведении фундаментальных научных исследований!!!</a:t>
              </a:r>
            </a:p>
            <a:p>
              <a:pPr algn="just"/>
              <a:r>
                <a:rPr lang="ru-RU" dirty="0">
                  <a:solidFill>
                    <a:srgbClr val="000066"/>
                  </a:solidFill>
                  <a:latin typeface="Verdana" panose="020B0604030504040204" pitchFamily="34" charset="0"/>
                </a:rPr>
                <a:t> 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AD50E6D-3FD8-4215-8072-8A50A98198A2}"/>
              </a:ext>
            </a:extLst>
          </p:cNvPr>
          <p:cNvGrpSpPr/>
          <p:nvPr/>
        </p:nvGrpSpPr>
        <p:grpSpPr>
          <a:xfrm>
            <a:off x="110097" y="57634"/>
            <a:ext cx="4748597" cy="261610"/>
            <a:chOff x="110097" y="57634"/>
            <a:chExt cx="4748597" cy="26161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5686910-ADC8-44A3-A4E9-B23440EA30EE}"/>
                </a:ext>
              </a:extLst>
            </p:cNvPr>
            <p:cNvSpPr/>
            <p:nvPr/>
          </p:nvSpPr>
          <p:spPr>
            <a:xfrm>
              <a:off x="330523" y="57634"/>
              <a:ext cx="45281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ИНСТИТУТ ЯДЕРНЫХ ИССЛЕДОВАНИЙ РОССИЙСКОЙ АКАДЕМИИ НАУК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38FA43B-75C6-4DFD-91B0-CE7D9ACD8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10097" y="69174"/>
              <a:ext cx="251786" cy="250070"/>
            </a:xfrm>
            <a:prstGeom prst="ellipse">
              <a:avLst/>
            </a:prstGeom>
          </p:spPr>
        </p:pic>
      </p:grpSp>
      <p:sp>
        <p:nvSpPr>
          <p:cNvPr id="17" name="Shape 223">
            <a:extLst>
              <a:ext uri="{FF2B5EF4-FFF2-40B4-BE49-F238E27FC236}">
                <a16:creationId xmlns:a16="http://schemas.microsoft.com/office/drawing/2014/main" id="{37D68C63-7961-43F0-983E-E2563D7BE0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742450" y="4693835"/>
            <a:ext cx="1115550" cy="236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E479103-C3D2-4661-A4F3-0F9048116C4E}"/>
              </a:ext>
            </a:extLst>
          </p:cNvPr>
          <p:cNvGrpSpPr/>
          <p:nvPr/>
        </p:nvGrpSpPr>
        <p:grpSpPr>
          <a:xfrm>
            <a:off x="249981" y="1367117"/>
            <a:ext cx="1503672" cy="3661163"/>
            <a:chOff x="269715" y="1413163"/>
            <a:chExt cx="1385480" cy="3406223"/>
          </a:xfrm>
          <a:solidFill>
            <a:srgbClr val="2F3F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2555F5E-A976-4C80-9991-DAD04A21D86F}"/>
                </a:ext>
              </a:extLst>
            </p:cNvPr>
            <p:cNvGrpSpPr/>
            <p:nvPr/>
          </p:nvGrpSpPr>
          <p:grpSpPr>
            <a:xfrm>
              <a:off x="269715" y="1413163"/>
              <a:ext cx="1385480" cy="3406223"/>
              <a:chOff x="160494" y="1413163"/>
              <a:chExt cx="1397724" cy="3406223"/>
            </a:xfrm>
            <a:grpFill/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3A1C6E7-A34D-4C1A-8BF3-025D02F970B4}"/>
                  </a:ext>
                </a:extLst>
              </p:cNvPr>
              <p:cNvSpPr/>
              <p:nvPr/>
            </p:nvSpPr>
            <p:spPr>
              <a:xfrm>
                <a:off x="160494" y="1413163"/>
                <a:ext cx="1397724" cy="176645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81857F3F-1331-4267-9EF2-8D55FD280D1A}"/>
                  </a:ext>
                </a:extLst>
              </p:cNvPr>
              <p:cNvSpPr/>
              <p:nvPr/>
            </p:nvSpPr>
            <p:spPr>
              <a:xfrm>
                <a:off x="160494" y="3052932"/>
                <a:ext cx="1397724" cy="176645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86E5C6C-CFF7-4A51-B4AE-9B8AB3670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95" t="7088" r="5945" b="13570"/>
            <a:stretch/>
          </p:blipFill>
          <p:spPr>
            <a:xfrm>
              <a:off x="374011" y="1478091"/>
              <a:ext cx="1201284" cy="1592762"/>
            </a:xfrm>
            <a:prstGeom prst="rect">
              <a:avLst/>
            </a:prstGeom>
            <a:grpFill/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64350DB-85A4-4329-A14B-E74C799FD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019" t="5981" r="15343" b="32399"/>
            <a:stretch/>
          </p:blipFill>
          <p:spPr>
            <a:xfrm>
              <a:off x="374005" y="3160701"/>
              <a:ext cx="1201284" cy="1592762"/>
            </a:xfrm>
            <a:prstGeom prst="rect">
              <a:avLst/>
            </a:prstGeom>
            <a:grpFill/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291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-90135" y="3026959"/>
            <a:ext cx="4054288" cy="1749183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8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текуЩей</a:t>
            </a: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ситуаЦии</a:t>
            </a: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РАН, Министерстве науки и </a:t>
            </a:r>
            <a:r>
              <a:rPr lang="ru-RU" sz="18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высШеГо</a:t>
            </a: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образования РФ, </a:t>
            </a:r>
            <a:b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</a:br>
            <a:r>
              <a:rPr lang="ru-RU" sz="18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актуалЬныХ</a:t>
            </a: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ru-RU" sz="18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задачаХ</a:t>
            </a:r>
            <a: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Института. </a:t>
            </a:r>
            <a:br>
              <a:rPr lang="ru-RU" sz="1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</a:b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157770" y="4262366"/>
            <a:ext cx="1558477" cy="4126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Aft>
                <a:spcPts val="75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Л.В.Кравчук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5742450" y="4693835"/>
            <a:ext cx="1115550" cy="236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162747" y="674809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95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95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7C65A0-CC2D-4B71-9873-2B7201C3962A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58769D4-81D4-495F-98DD-372CEAC16AE9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E602310-7664-44D6-B095-807DB51B9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18BF2E-FDD9-4DCA-AA88-B0E7DFFD51AE}"/>
              </a:ext>
            </a:extLst>
          </p:cNvPr>
          <p:cNvSpPr/>
          <p:nvPr/>
        </p:nvSpPr>
        <p:spPr>
          <a:xfrm>
            <a:off x="1744424" y="163436"/>
            <a:ext cx="4835866" cy="34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E5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РАН укрепляет позиции в системе управления наукой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9C7B1E1-3C65-48EE-A6B7-110D0664693F}"/>
              </a:ext>
            </a:extLst>
          </p:cNvPr>
          <p:cNvGrpSpPr/>
          <p:nvPr/>
        </p:nvGrpSpPr>
        <p:grpSpPr>
          <a:xfrm>
            <a:off x="103905" y="758648"/>
            <a:ext cx="3740729" cy="4341573"/>
            <a:chOff x="277710" y="779429"/>
            <a:chExt cx="3518435" cy="43415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8E61E18-56C3-449A-8912-ACA4458DC328}"/>
                </a:ext>
              </a:extLst>
            </p:cNvPr>
            <p:cNvSpPr/>
            <p:nvPr/>
          </p:nvSpPr>
          <p:spPr>
            <a:xfrm>
              <a:off x="277710" y="779430"/>
              <a:ext cx="3518435" cy="407658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F082EA8-D055-4CFE-AD90-C90BC4443003}"/>
                </a:ext>
              </a:extLst>
            </p:cNvPr>
            <p:cNvSpPr/>
            <p:nvPr/>
          </p:nvSpPr>
          <p:spPr>
            <a:xfrm>
              <a:off x="277710" y="779429"/>
              <a:ext cx="3518435" cy="43415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Заместитель председателя Правительства РФ Татьяна Голикова: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Согласно недавно принятой программе «Научно- технологическое развитие РФ», на РАН возложено совершенствование механизма управления научно-технологическим развитием.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Кроме того, до 1 декабря нынешнего года РАН должна разработать и представить в правительство предложения по развитию профессиональной экспертизы в сфере научной, научно- технологической и инновационной деятельности.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Правительству поручено в постоянном режиме вести мониторинг эффективности использования средств на научно-исследовательские и опытно-конструкторские работы. Для этого сначала необходимо в ближайшее время разработать критерии эффективности такой деятельности, с тем чтобы на этой основе провести оценку уже по итогам 2019года   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57BA54-8FD4-4E8A-8E87-3C8F7B729CA0}"/>
              </a:ext>
            </a:extLst>
          </p:cNvPr>
          <p:cNvGrpSpPr/>
          <p:nvPr/>
        </p:nvGrpSpPr>
        <p:grpSpPr>
          <a:xfrm>
            <a:off x="3955471" y="758647"/>
            <a:ext cx="2798623" cy="3582199"/>
            <a:chOff x="3920836" y="758647"/>
            <a:chExt cx="2798623" cy="3582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DCEB804-632A-42AD-AC04-E109BC182F94}"/>
                </a:ext>
              </a:extLst>
            </p:cNvPr>
            <p:cNvSpPr/>
            <p:nvPr/>
          </p:nvSpPr>
          <p:spPr>
            <a:xfrm>
              <a:off x="3920836" y="758647"/>
              <a:ext cx="2777213" cy="3582199"/>
            </a:xfrm>
            <a:prstGeom prst="rect">
              <a:avLst/>
            </a:prstGeom>
            <a:solidFill>
              <a:srgbClr val="28465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70F44AD-9EE1-4BBE-99CC-831BBF2AFB9E}"/>
                </a:ext>
              </a:extLst>
            </p:cNvPr>
            <p:cNvSpPr/>
            <p:nvPr/>
          </p:nvSpPr>
          <p:spPr>
            <a:xfrm>
              <a:off x="3920836" y="779429"/>
              <a:ext cx="2798623" cy="3338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Министр науки и высшего образования РФ Михаил </a:t>
              </a:r>
              <a:r>
                <a:rPr lang="ru-RU" sz="1200" b="1" cap="all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Котюков</a:t>
              </a:r>
              <a:r>
                <a:rPr lang="ru-RU" sz="12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: </a:t>
              </a:r>
            </a:p>
            <a:p>
              <a:pPr algn="just"/>
              <a:endParaRPr lang="ru-RU" sz="12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Напомнил о ключевых функциях РАН, которые академия должна осуществлять совместно с министерством. Перечисляя программные инструменты для этой деятельности, он сделал акцент на нацпроекте «Наука»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Министерство запускает очередную волну обсуждения нового проекта закона «о науке и научно- технологической политике» и рассчитывает на участие РАН в его разработке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.</a:t>
              </a:r>
              <a:endPara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3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74CD3F-6BB7-4154-90AC-83B93A6AAC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002D157-0477-45A3-981B-F4459D58EA4B}"/>
              </a:ext>
            </a:extLst>
          </p:cNvPr>
          <p:cNvGrpSpPr/>
          <p:nvPr/>
        </p:nvGrpSpPr>
        <p:grpSpPr>
          <a:xfrm>
            <a:off x="360218" y="838200"/>
            <a:ext cx="5922818" cy="3128586"/>
            <a:chOff x="360218" y="838200"/>
            <a:chExt cx="5922818" cy="31285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2BF4568-F6CB-4B35-A4AE-63AE65B971EB}"/>
                </a:ext>
              </a:extLst>
            </p:cNvPr>
            <p:cNvSpPr/>
            <p:nvPr/>
          </p:nvSpPr>
          <p:spPr>
            <a:xfrm>
              <a:off x="360218" y="838200"/>
              <a:ext cx="5922818" cy="3128586"/>
            </a:xfrm>
            <a:prstGeom prst="rect">
              <a:avLst/>
            </a:prstGeom>
            <a:solidFill>
              <a:srgbClr val="344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32CCF6A-F52E-4CED-8B4E-02B861D51C41}"/>
                </a:ext>
              </a:extLst>
            </p:cNvPr>
            <p:cNvSpPr/>
            <p:nvPr/>
          </p:nvSpPr>
          <p:spPr>
            <a:xfrm>
              <a:off x="405245" y="923945"/>
              <a:ext cx="5739246" cy="257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Руководитель Комитета Государственной думы </a:t>
              </a:r>
              <a:r>
                <a:rPr lang="ru-RU" b="1" cap="all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рф</a:t>
              </a:r>
              <a:r>
                <a:rPr lang="ru-RU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 по образованию и науке  </a:t>
              </a:r>
              <a:r>
                <a:rPr lang="ru-RU" b="1" cap="all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вячеслав</a:t>
              </a:r>
              <a:r>
                <a:rPr lang="ru-RU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ru-RU" b="1" cap="all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никонов</a:t>
              </a:r>
              <a:r>
                <a:rPr lang="ru-RU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endPara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Наша страна занимает 35-е место в мире по финансированию науки в расчете на душу населения. С таким показателем мы никогда не выйдем на пятое место. Безусловно, расходы на образование и науку должны расти. Нацпроекты «Образование» и «Наука» – хорошие программы. Но в результате их реализации расходы на науку в реальном выражении не увеличатся, хотя в номинальном рост, конечно, будет. </a:t>
              </a: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Отказаться от формальных критериев эффективности при определении финансирования институтов.</a:t>
              </a: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Науку и образование надо оставить в покое. Время реформ в этих областях прошло.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9292F1E-AB2B-4873-A1D6-6698E16C4796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A2DE866-6EB6-4CD5-A9F9-5B3998D9F1B6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D244038-AC9C-4DB6-882E-257A931C4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854C5A-A916-497C-AE74-AA4BB710BAFE}"/>
              </a:ext>
            </a:extLst>
          </p:cNvPr>
          <p:cNvSpPr/>
          <p:nvPr/>
        </p:nvSpPr>
        <p:spPr>
          <a:xfrm>
            <a:off x="1744424" y="163436"/>
            <a:ext cx="4835866" cy="34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E5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РАН укрепляет позиции в системе управления наукой </a:t>
            </a:r>
          </a:p>
        </p:txBody>
      </p:sp>
    </p:spTree>
    <p:extLst>
      <p:ext uri="{BB962C8B-B14F-4D97-AF65-F5344CB8AC3E}">
        <p14:creationId xmlns:p14="http://schemas.microsoft.com/office/powerpoint/2010/main" val="160916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5A6367-6176-4583-8A93-3017A9883D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DA388D7-DDF5-48BE-A08D-E16265DCD864}"/>
              </a:ext>
            </a:extLst>
          </p:cNvPr>
          <p:cNvGrpSpPr/>
          <p:nvPr/>
        </p:nvGrpSpPr>
        <p:grpSpPr>
          <a:xfrm>
            <a:off x="360218" y="838200"/>
            <a:ext cx="5922818" cy="3552079"/>
            <a:chOff x="360218" y="838200"/>
            <a:chExt cx="5922818" cy="35520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E04C3FC-F3FA-4E2D-8898-7A0151D1A6C7}"/>
                </a:ext>
              </a:extLst>
            </p:cNvPr>
            <p:cNvSpPr/>
            <p:nvPr/>
          </p:nvSpPr>
          <p:spPr>
            <a:xfrm>
              <a:off x="360218" y="838200"/>
              <a:ext cx="5922818" cy="3466334"/>
            </a:xfrm>
            <a:prstGeom prst="rect">
              <a:avLst/>
            </a:prstGeom>
            <a:solidFill>
              <a:srgbClr val="344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80CD510-4059-4601-BEF6-549EDEC01902}"/>
                </a:ext>
              </a:extLst>
            </p:cNvPr>
            <p:cNvSpPr/>
            <p:nvPr/>
          </p:nvSpPr>
          <p:spPr>
            <a:xfrm>
              <a:off x="405245" y="923945"/>
              <a:ext cx="5739246" cy="3466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ru-RU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Президент РАН Александр Сергеев :</a:t>
              </a:r>
            </a:p>
            <a:p>
              <a:pPr algn="just"/>
              <a:endPara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Наиболее серьезный вызов, стоящий сегодня перед страной – технологическое отставание от мировых лидеров. </a:t>
              </a: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Если мы в самое ближайшее время не ответим на этот вызов, то и качество жизни людей, и пространственное развитие, и обороноспособность окажутся под вопросом.</a:t>
              </a:r>
            </a:p>
            <a:p>
              <a:pPr algn="just"/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Для решения этой задачи необходимо восстановить механизм функционирования научно-технологического комплекса как единого целого («цепочек» от науки к производству) и обеспечить единство управления этой системой в условиях рыночной экономики.</a:t>
              </a:r>
            </a:p>
            <a:p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В большинстве стран лидеров наблюдается тенденция отказа от наукометрии как основного мерила успешности исследований. Пора вернуться к экспертной оценке научных результатов. </a:t>
              </a:r>
            </a:p>
            <a:p>
              <a:r>
                <a:rPr lang="ru-RU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  <a:cs typeface="Times New Roman" panose="02020603050405020304" pitchFamily="18" charset="0"/>
                </a:rPr>
                <a:t>Надо добиваться исключения научной работы как вида деятельности из раздела «оказания услуг» и нацеливать ученых на получение результатов, имеющих практическое значение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110783-6DF1-45BA-AABA-B2CF88FF2D8E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2B50909-F1C1-44E5-98CE-08F94D021479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E89860B-B1E3-4A40-AC05-4C1BC0416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6E5348-EE8F-4F4E-A6AA-95E6E0777CAA}"/>
              </a:ext>
            </a:extLst>
          </p:cNvPr>
          <p:cNvSpPr/>
          <p:nvPr/>
        </p:nvSpPr>
        <p:spPr>
          <a:xfrm>
            <a:off x="1744424" y="163436"/>
            <a:ext cx="4835866" cy="34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2F3F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РАН укрепляет позиции в системе управления наукой </a:t>
            </a:r>
          </a:p>
        </p:txBody>
      </p:sp>
    </p:spTree>
    <p:extLst>
      <p:ext uri="{BB962C8B-B14F-4D97-AF65-F5344CB8AC3E}">
        <p14:creationId xmlns:p14="http://schemas.microsoft.com/office/powerpoint/2010/main" val="366735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5370600" y="4629777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A7C65A0-CC2D-4B71-9873-2B7201C3962A}"/>
              </a:ext>
            </a:extLst>
          </p:cNvPr>
          <p:cNvGrpSpPr/>
          <p:nvPr/>
        </p:nvGrpSpPr>
        <p:grpSpPr>
          <a:xfrm>
            <a:off x="104650" y="-37786"/>
            <a:ext cx="981633" cy="261610"/>
            <a:chOff x="104650" y="-37786"/>
            <a:chExt cx="981633" cy="26161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58769D4-81D4-495F-98DD-372CEAC16AE9}"/>
                </a:ext>
              </a:extLst>
            </p:cNvPr>
            <p:cNvSpPr/>
            <p:nvPr/>
          </p:nvSpPr>
          <p:spPr>
            <a:xfrm>
              <a:off x="206773" y="-37786"/>
              <a:ext cx="879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chemeClr val="tx1"/>
                  </a:solidFill>
                  <a:effectLst>
                    <a:reflection blurRad="177800" stA="45000" endPos="20000" dir="5400000" sy="-100000" algn="bl" rotWithShape="0"/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ИЯИ РАН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E602310-7664-44D6-B095-807DB51B9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341" b="341"/>
            <a:stretch/>
          </p:blipFill>
          <p:spPr>
            <a:xfrm>
              <a:off x="104650" y="6875"/>
              <a:ext cx="173060" cy="171880"/>
            </a:xfrm>
            <a:prstGeom prst="ellipse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2BFEA5A-0A45-4796-8ADD-2515EB310778}"/>
              </a:ext>
            </a:extLst>
          </p:cNvPr>
          <p:cNvGrpSpPr/>
          <p:nvPr/>
        </p:nvGrpSpPr>
        <p:grpSpPr>
          <a:xfrm>
            <a:off x="437036" y="755074"/>
            <a:ext cx="3088945" cy="4252650"/>
            <a:chOff x="277710" y="785896"/>
            <a:chExt cx="2916382" cy="40709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98548023-4FE3-4070-A5BC-83EA03FB02F1}"/>
                </a:ext>
              </a:extLst>
            </p:cNvPr>
            <p:cNvSpPr/>
            <p:nvPr/>
          </p:nvSpPr>
          <p:spPr>
            <a:xfrm>
              <a:off x="277710" y="785896"/>
              <a:ext cx="2916382" cy="4070953"/>
            </a:xfrm>
            <a:prstGeom prst="rect">
              <a:avLst/>
            </a:prstGeom>
            <a:solidFill>
              <a:srgbClr val="34446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9FB1C3A-A4D4-4836-B606-D44ABA3BB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2000"/>
                      </a14:imgEffect>
                      <a14:imgEffect>
                        <a14:brightnessContrast contrast="12000"/>
                      </a14:imgEffect>
                    </a14:imgLayer>
                  </a14:imgProps>
                </a:ext>
              </a:extLst>
            </a:blip>
            <a:srcRect l="5590" t="1633" r="5086"/>
            <a:stretch/>
          </p:blipFill>
          <p:spPr>
            <a:xfrm>
              <a:off x="423182" y="864795"/>
              <a:ext cx="2625438" cy="391315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0124C28-5B94-4280-9269-FF4A0B3336BC}"/>
              </a:ext>
            </a:extLst>
          </p:cNvPr>
          <p:cNvGrpSpPr/>
          <p:nvPr/>
        </p:nvGrpSpPr>
        <p:grpSpPr>
          <a:xfrm>
            <a:off x="3761874" y="1574078"/>
            <a:ext cx="2659090" cy="1794164"/>
            <a:chOff x="3609110" y="874424"/>
            <a:chExt cx="2659090" cy="17941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96014D0-F964-4618-BD64-57BAD9AEEAA5}"/>
                </a:ext>
              </a:extLst>
            </p:cNvPr>
            <p:cNvSpPr/>
            <p:nvPr/>
          </p:nvSpPr>
          <p:spPr>
            <a:xfrm>
              <a:off x="3609111" y="874424"/>
              <a:ext cx="2659089" cy="1794164"/>
            </a:xfrm>
            <a:prstGeom prst="rect">
              <a:avLst/>
            </a:prstGeom>
            <a:solidFill>
              <a:srgbClr val="2F3F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E5277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4BD29E-E477-4FF8-BEE8-3CC6CE383260}"/>
                </a:ext>
              </a:extLst>
            </p:cNvPr>
            <p:cNvSpPr txBox="1"/>
            <p:nvPr/>
          </p:nvSpPr>
          <p:spPr>
            <a:xfrm>
              <a:off x="3609110" y="971312"/>
              <a:ext cx="265908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 Light" panose="020B0604020202020204" charset="0"/>
                  <a:ea typeface="Roboto Condensed Light" panose="020B0604020202020204" charset="0"/>
                </a:rPr>
                <a:t>Об утверждении Правил предоставления грантов в форме субсидий из федерального бюджета на реализацию в 2019году мероприятий, направленных на обновление приборной базы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688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0" y="3175197"/>
            <a:ext cx="3801629" cy="1543096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>
              <a:spcAft>
                <a:spcPts val="750"/>
              </a:spcAft>
              <a:buClr>
                <a:srgbClr val="FF9800"/>
              </a:buClr>
              <a:buSzPts val="2000"/>
            </a:pPr>
            <a:r>
              <a:rPr lang="ru-RU" sz="24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Выдвижение кандидатов на выборы в РАН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rgbClr val="FF9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В.А.Рубаков</a:t>
            </a:r>
            <a:endParaRPr lang="ru-RU" sz="2000" dirty="0">
              <a:solidFill>
                <a:srgbClr val="FF9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5713500" y="4120313"/>
            <a:ext cx="1115550" cy="236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347644" y="642938"/>
            <a:ext cx="1636200" cy="235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ru-RU" sz="9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225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157169364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780</Words>
  <Application>Microsoft Office PowerPoint</Application>
  <PresentationFormat>Произвольный</PresentationFormat>
  <Paragraphs>105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Verdana</vt:lpstr>
      <vt:lpstr>Roboto Condensed Light</vt:lpstr>
      <vt:lpstr>Arvo</vt:lpstr>
      <vt:lpstr>Calibri</vt:lpstr>
      <vt:lpstr>Roboto Condensed</vt:lpstr>
      <vt:lpstr>Salerio template</vt:lpstr>
      <vt:lpstr>УЧЕНЫЙ СОВЕТ ИЯИ РАН 23 мая г.Москва 2019г.</vt:lpstr>
      <vt:lpstr>ПОВЕСТКА ЗАСЕДАНИЯ</vt:lpstr>
      <vt:lpstr>О присуждении медалей Российской академии наук с премиями для молодых ученых россии по итогам конкурса 2018 года</vt:lpstr>
      <vt:lpstr>О текуЩей ситуаЦии в РАН, Министерстве науки и высШеГо образования РФ,  актуалЬныХ задачаХ Института.   </vt:lpstr>
      <vt:lpstr>Презентация PowerPoint</vt:lpstr>
      <vt:lpstr>Презентация PowerPoint</vt:lpstr>
      <vt:lpstr>Презентация PowerPoint</vt:lpstr>
      <vt:lpstr>Презентация PowerPoint</vt:lpstr>
      <vt:lpstr>Выдвижение кандидатов на выборы в РАН  В.А.Рубаков</vt:lpstr>
      <vt:lpstr>Презентация PowerPoint</vt:lpstr>
      <vt:lpstr>Презентация PowerPoint</vt:lpstr>
      <vt:lpstr>Презентация PowerPoint</vt:lpstr>
      <vt:lpstr>   "Старт эксперимента  LHAASO"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УЧЕНЫЙ СОВЕТ ИЯИ РАН 12 апреля г.Москва</dc:title>
  <dc:creator>Anutka</dc:creator>
  <cp:lastModifiedBy>admin</cp:lastModifiedBy>
  <cp:revision>230</cp:revision>
  <dcterms:modified xsi:type="dcterms:W3CDTF">2019-05-23T06:33:53Z</dcterms:modified>
</cp:coreProperties>
</file>